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6"/>
  </p:notesMasterIdLst>
  <p:sldIdLst>
    <p:sldId id="256" r:id="rId2"/>
    <p:sldId id="331" r:id="rId3"/>
    <p:sldId id="351" r:id="rId4"/>
    <p:sldId id="363" r:id="rId5"/>
    <p:sldId id="358" r:id="rId6"/>
    <p:sldId id="361" r:id="rId7"/>
    <p:sldId id="364" r:id="rId8"/>
    <p:sldId id="356" r:id="rId9"/>
    <p:sldId id="357" r:id="rId10"/>
    <p:sldId id="330" r:id="rId11"/>
    <p:sldId id="335" r:id="rId12"/>
    <p:sldId id="355" r:id="rId13"/>
    <p:sldId id="348" r:id="rId14"/>
    <p:sldId id="31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019">
          <p15:clr>
            <a:srgbClr val="A4A3A4"/>
          </p15:clr>
        </p15:guide>
        <p15:guide id="4" pos="3806">
          <p15:clr>
            <a:srgbClr val="A4A3A4"/>
          </p15:clr>
        </p15:guide>
        <p15:guide id="5" orient="horz" pos="1969">
          <p15:clr>
            <a:srgbClr val="A4A3A4"/>
          </p15:clr>
        </p15:guide>
        <p15:guide id="6" orient="horz" pos="1398">
          <p15:clr>
            <a:srgbClr val="A4A3A4"/>
          </p15:clr>
        </p15:guide>
        <p15:guide id="7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29" autoAdjust="0"/>
    <p:restoredTop sz="86678" autoAdjust="0"/>
  </p:normalViewPr>
  <p:slideViewPr>
    <p:cSldViewPr snapToGrid="0" snapToObjects="1">
      <p:cViewPr varScale="1">
        <p:scale>
          <a:sx n="56" d="100"/>
          <a:sy n="56" d="100"/>
        </p:scale>
        <p:origin x="1176" y="36"/>
      </p:cViewPr>
      <p:guideLst>
        <p:guide orient="horz" pos="2160"/>
        <p:guide pos="2880"/>
        <p:guide orient="horz" pos="2019"/>
        <p:guide pos="3806"/>
        <p:guide orient="horz" pos="1969"/>
        <p:guide orient="horz" pos="1398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Residential Solar Pricing Breakdown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88A-1F48-A65C-35D906E698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8A-1F48-A65C-35D906E698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88A-1F48-A65C-35D906E698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88A-1F48-A65C-35D906E698E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88A-1F48-A65C-35D906E698E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Sheet1!$C$5:$C$9</c:f>
              <c:strCache>
                <c:ptCount val="5"/>
                <c:pt idx="0">
                  <c:v>Inverter</c:v>
                </c:pt>
                <c:pt idx="1">
                  <c:v>Panels</c:v>
                </c:pt>
                <c:pt idx="2">
                  <c:v>Labor, Permitting, Inspection</c:v>
                </c:pt>
                <c:pt idx="3">
                  <c:v>Other Equipment</c:v>
                </c:pt>
                <c:pt idx="4">
                  <c:v>Installer overhead, profit, customer acquisition, ect.</c:v>
                </c:pt>
              </c:strCache>
            </c:strRef>
          </c:cat>
          <c:val>
            <c:numRef>
              <c:f>Sheet1!$D$5:$D$9</c:f>
              <c:numCache>
                <c:formatCode>_("$"* #,##0.00_);_("$"* \(#,##0.00\);_("$"* "-"??_);_(@_)</c:formatCode>
                <c:ptCount val="5"/>
                <c:pt idx="0">
                  <c:v>0.19</c:v>
                </c:pt>
                <c:pt idx="1">
                  <c:v>0.35</c:v>
                </c:pt>
                <c:pt idx="2">
                  <c:v>0.4</c:v>
                </c:pt>
                <c:pt idx="3">
                  <c:v>0.86</c:v>
                </c:pt>
                <c:pt idx="4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88A-1F48-A65C-35D906E698E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6C324-C659-C344-86D3-A9389ADC79BE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BD34C-A195-3C44-B33F-6F3EA53F9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41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BD34C-A195-3C44-B33F-6F3EA53F96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75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3F37E-E1D6-D343-AC9E-FAA3970DED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98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BD34C-A195-3C44-B33F-6F3EA53F96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85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BD34C-A195-3C44-B33F-6F3EA53F96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7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046" y="1600201"/>
            <a:ext cx="7772400" cy="18796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8" name="Picture 7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09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431433"/>
            <a:ext cx="8228707" cy="4694333"/>
          </a:xfrm>
          <a:prstGeom prst="rect">
            <a:avLst/>
          </a:prstGeom>
        </p:spPr>
        <p:txBody>
          <a:bodyPr vert="eaVert"/>
          <a:lstStyle>
            <a:lvl1pPr marL="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9300"/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0" name="Picture 9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7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9300"/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SUN-logo-horizontal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08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266700"/>
            <a:ext cx="8269288" cy="6969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Header Text Here</a:t>
            </a:r>
          </a:p>
        </p:txBody>
      </p:sp>
      <p:pic>
        <p:nvPicPr>
          <p:cNvPr id="5" name="Picture 4" descr="AdobeStock_65254880.jpe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2539" y="6379147"/>
            <a:ext cx="5138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CD1AB25-08E9-874C-9D3D-BA6ED8204D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51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0" y="266700"/>
            <a:ext cx="8269288" cy="6969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Header Text Here</a:t>
            </a:r>
          </a:p>
        </p:txBody>
      </p:sp>
      <p:pic>
        <p:nvPicPr>
          <p:cNvPr id="6" name="Picture 5" descr="CPN_Logo_Horizontal_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800" y="6220907"/>
            <a:ext cx="2374038" cy="534675"/>
          </a:xfrm>
          <a:prstGeom prst="rect">
            <a:avLst/>
          </a:prstGeom>
        </p:spPr>
      </p:pic>
      <p:pic>
        <p:nvPicPr>
          <p:cNvPr id="8" name="Picture 7" descr="AdobeStock_65254880.jpeg"/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pic>
        <p:nvPicPr>
          <p:cNvPr id="9" name="Picture 8" descr="CPN_Logo_Horizontal_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800" y="6220907"/>
            <a:ext cx="2374038" cy="534675"/>
          </a:xfrm>
          <a:prstGeom prst="rect">
            <a:avLst/>
          </a:prstGeom>
        </p:spPr>
      </p:pic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2539" y="6379147"/>
            <a:ext cx="5138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CD1AB25-08E9-874C-9D3D-BA6ED8204D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52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charset="0"/>
              <a:buChar char="•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9300"/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9" name="Picture 8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7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4" name="Picture 3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24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rgbClr val="FF9300"/>
                </a:solidFill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rgbClr val="FF9300"/>
                </a:solidFill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1" name="Picture 10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8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rgbClr val="FF9300"/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rgbClr val="FF9300"/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3" name="Picture 12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44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6" name="Picture 5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5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SUN-logo-horizontal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37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431432"/>
            <a:ext cx="3008313" cy="841867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1433"/>
            <a:ext cx="5111750" cy="4694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800">
                <a:solidFill>
                  <a:srgbClr val="FF9300"/>
                </a:solidFill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2540000"/>
            <a:ext cx="3008313" cy="3586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1" name="Picture 10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88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23999"/>
            <a:ext cx="5486400" cy="32035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1" name="Picture 10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0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75" y="6356821"/>
            <a:ext cx="2133079" cy="365001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D0236-0E9A-B34F-BDAC-6718234C9DA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  <p:sldLayoutId id="2147483698" r:id="rId13"/>
  </p:sldLayoutIdLst>
  <p:txStyles>
    <p:titleStyle>
      <a:lvl1pPr algn="ctr" defTabSz="455398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21440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42882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964323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285763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548" indent="-341548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138" indent="-283507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0727" indent="-226583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357" indent="-226583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987" indent="-226583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343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n Susi install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84"/>
          <a:stretch/>
        </p:blipFill>
        <p:spPr>
          <a:xfrm>
            <a:off x="0" y="2141428"/>
            <a:ext cx="9144000" cy="47165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2141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dobeStock_65254880.jpe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1428"/>
            <a:ext cx="9144000" cy="147919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27005"/>
            <a:ext cx="9144000" cy="697803"/>
          </a:xfrm>
        </p:spPr>
        <p:txBody>
          <a:bodyPr>
            <a:no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Green Corridor/Miami-Dade Report </a:t>
            </a:r>
          </a:p>
        </p:txBody>
      </p:sp>
      <p:pic>
        <p:nvPicPr>
          <p:cNvPr id="11" name="Picture 10" descr="SUN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253" y="188596"/>
            <a:ext cx="2444763" cy="170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86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2F725E8-E8F9-4576-BAEE-92F51389FC19}"/>
              </a:ext>
            </a:extLst>
          </p:cNvPr>
          <p:cNvSpPr txBox="1">
            <a:spLocks/>
          </p:cNvSpPr>
          <p:nvPr/>
        </p:nvSpPr>
        <p:spPr>
          <a:xfrm>
            <a:off x="0" y="209235"/>
            <a:ext cx="9144000" cy="91631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Community-wide support for effort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183863-BDF4-45B0-AC11-23EF57BA1224}"/>
              </a:ext>
            </a:extLst>
          </p:cNvPr>
          <p:cNvSpPr/>
          <p:nvPr/>
        </p:nvSpPr>
        <p:spPr>
          <a:xfrm>
            <a:off x="297871" y="1335227"/>
            <a:ext cx="8481619" cy="4607459"/>
          </a:xfrm>
          <a:prstGeom prst="rect">
            <a:avLst/>
          </a:prstGeom>
          <a:solidFill>
            <a:srgbClr val="FF930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E6B69EA-C7FF-434F-99E6-7D594C689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71" y="1507707"/>
            <a:ext cx="8481619" cy="5391454"/>
          </a:xfrm>
        </p:spPr>
        <p:txBody>
          <a:bodyPr numCol="2"/>
          <a:lstStyle/>
          <a:p>
            <a:r>
              <a:rPr lang="en-US" sz="1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Palmetto Bay waives permitting fees (Vote 3/18)</a:t>
            </a:r>
          </a:p>
          <a:p>
            <a:r>
              <a:rPr lang="en-US" sz="1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Cutler Bay reduces fees by 65%</a:t>
            </a:r>
          </a:p>
          <a:p>
            <a:r>
              <a:rPr lang="en-US" sz="1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Miami Springs waives permitting fees</a:t>
            </a:r>
          </a:p>
          <a:p>
            <a:r>
              <a:rPr lang="en-US" sz="1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Doral waives permitting fees</a:t>
            </a:r>
          </a:p>
          <a:p>
            <a:r>
              <a:rPr lang="en-US" sz="1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Surfside waives permitting fees</a:t>
            </a:r>
          </a:p>
          <a:p>
            <a:r>
              <a:rPr lang="en-US" sz="1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Miami Beach waives permitting fees.  </a:t>
            </a:r>
          </a:p>
          <a:p>
            <a:r>
              <a:rPr lang="en-US" sz="1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Miami-Dade County revisiting </a:t>
            </a:r>
            <a:r>
              <a:rPr lang="en-US" sz="1800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SolSmart</a:t>
            </a:r>
            <a:r>
              <a:rPr lang="en-US" sz="1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and establishing workshops for installers and reviewers</a:t>
            </a:r>
          </a:p>
          <a:p>
            <a:r>
              <a:rPr lang="en-US" sz="1800">
                <a:solidFill>
                  <a:schemeClr val="bg1"/>
                </a:solidFill>
                <a:latin typeface="Franklin Gothic Medium" panose="020B0603020102020204" pitchFamily="34" charset="0"/>
              </a:rPr>
              <a:t>(New cities </a:t>
            </a:r>
            <a:r>
              <a:rPr lang="en-US" sz="1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waiving fees join: Coral Gables, City of Miami, South Miami, </a:t>
            </a:r>
            <a:r>
              <a:rPr lang="en-US" sz="1800">
                <a:solidFill>
                  <a:schemeClr val="bg1"/>
                </a:solidFill>
                <a:latin typeface="Franklin Gothic Medium" panose="020B0603020102020204" pitchFamily="34" charset="0"/>
              </a:rPr>
              <a:t>Miami Shores)</a:t>
            </a:r>
            <a:endParaRPr lang="en-US" sz="1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 descr="DORAL Memorandum : Background Waive Solar Power Permit Fees.pdf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984" y="1335227"/>
            <a:ext cx="4118205" cy="458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76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2F725E8-E8F9-4576-BAEE-92F51389FC19}"/>
              </a:ext>
            </a:extLst>
          </p:cNvPr>
          <p:cNvSpPr txBox="1">
            <a:spLocks/>
          </p:cNvSpPr>
          <p:nvPr/>
        </p:nvSpPr>
        <p:spPr>
          <a:xfrm>
            <a:off x="0" y="209235"/>
            <a:ext cx="9144000" cy="91631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New Co-Ops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183863-BDF4-45B0-AC11-23EF57BA1224}"/>
              </a:ext>
            </a:extLst>
          </p:cNvPr>
          <p:cNvSpPr/>
          <p:nvPr/>
        </p:nvSpPr>
        <p:spPr>
          <a:xfrm>
            <a:off x="436192" y="1303867"/>
            <a:ext cx="8319550" cy="4987751"/>
          </a:xfrm>
          <a:prstGeom prst="rect">
            <a:avLst/>
          </a:prstGeom>
          <a:solidFill>
            <a:srgbClr val="FF930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E6B69EA-C7FF-434F-99E6-7D594C689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428" y="1429920"/>
            <a:ext cx="8144313" cy="486169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Western Miami-Dade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Miami Springs, Doral, Westchester, City of Hialeah and </a:t>
            </a:r>
            <a:r>
              <a:rPr lang="en-US" sz="1400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unincporporated</a:t>
            </a:r>
            <a:r>
              <a:rPr lang="en-US" sz="1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Miami-Dade to western county line from SW 42</a:t>
            </a:r>
            <a:r>
              <a:rPr lang="en-US" sz="1400" baseline="30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nd</a:t>
            </a:r>
            <a:r>
              <a:rPr lang="en-US" sz="1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Streeet</a:t>
            </a:r>
            <a:r>
              <a:rPr lang="en-US" sz="1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to northern tip of Hialeah.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3 scheduled info sessions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13 qualified homes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The Beaches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Aventura, </a:t>
            </a:r>
            <a:r>
              <a:rPr lang="en-US" sz="1400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Bal</a:t>
            </a:r>
            <a:r>
              <a:rPr lang="en-US" sz="1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Harbor, Eastern Shores, Golden Beach, Miami Beach, North Bay Village, North Miami Beach, Sunny Isles Beach and Surfside.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4 scheduled info sessions.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15 qualified homes</a:t>
            </a:r>
          </a:p>
          <a:p>
            <a:pPr marL="0" indent="0" algn="ctr">
              <a:buNone/>
            </a:pPr>
            <a:endParaRPr lang="en-US" sz="1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64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183863-BDF4-45B0-AC11-23EF57BA1224}"/>
              </a:ext>
            </a:extLst>
          </p:cNvPr>
          <p:cNvSpPr/>
          <p:nvPr/>
        </p:nvSpPr>
        <p:spPr>
          <a:xfrm>
            <a:off x="503925" y="1303867"/>
            <a:ext cx="8319550" cy="4987751"/>
          </a:xfrm>
          <a:prstGeom prst="rect">
            <a:avLst/>
          </a:prstGeom>
          <a:solidFill>
            <a:srgbClr val="FF930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2F725E8-E8F9-4576-BAEE-92F51389FC19}"/>
              </a:ext>
            </a:extLst>
          </p:cNvPr>
          <p:cNvSpPr txBox="1">
            <a:spLocks/>
          </p:cNvSpPr>
          <p:nvPr/>
        </p:nvSpPr>
        <p:spPr>
          <a:xfrm>
            <a:off x="0" y="209235"/>
            <a:ext cx="9144000" cy="91631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Go Big or Go Home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9733" y="1490303"/>
            <a:ext cx="7806267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Franklin Gothic Medium"/>
                <a:cs typeface="Franklin Gothic Medium"/>
              </a:rPr>
              <a:t>Looking at RSVPs, homeowners still working with insurance companies to resolve Hurricane Irma damage, volunteer fatigue, as well as numerous emails, calls and requests from homeowners outside the current co-op territory, we are going to consolidate the two existing co-ops and open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Franklin Gothic Medium"/>
                <a:cs typeface="Franklin Gothic Medium"/>
              </a:rPr>
              <a:t>co-op up to all residents in the county. </a:t>
            </a:r>
          </a:p>
          <a:p>
            <a:pPr algn="ctr"/>
            <a:endParaRPr lang="en-US" dirty="0">
              <a:solidFill>
                <a:schemeClr val="bg1"/>
              </a:solidFill>
              <a:latin typeface="Franklin Gothic Medium"/>
              <a:cs typeface="Franklin Gothic Medium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Franklin Gothic Medium"/>
                <a:cs typeface="Franklin Gothic Medium"/>
              </a:rPr>
              <a:t>We planned and developed six co-ops, but are not satisfied with the current numbers. We will be able to engage more residents, volunteers and outreach by not just merging the territories of co-ops five and six, but making this one a county-wide all inclusive effort. </a:t>
            </a:r>
          </a:p>
          <a:p>
            <a:pPr algn="ctr"/>
            <a:endParaRPr lang="en-US" dirty="0">
              <a:solidFill>
                <a:schemeClr val="bg1"/>
              </a:solidFill>
              <a:latin typeface="Franklin Gothic Medium"/>
              <a:cs typeface="Franklin Gothic Medium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Franklin Gothic Medium"/>
                <a:cs typeface="Franklin Gothic Medium"/>
              </a:rPr>
              <a:t>Similar to all our other county programs, this will be open to all homeowners including those that were not able to obtain estimates or go solar in our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Franklin Gothic Medium"/>
                <a:cs typeface="Franklin Gothic Medium"/>
              </a:rPr>
              <a:t>four previous co-ops. </a:t>
            </a:r>
          </a:p>
          <a:p>
            <a:pPr algn="ctr"/>
            <a:endParaRPr lang="en-US" dirty="0">
              <a:solidFill>
                <a:schemeClr val="bg1"/>
              </a:solidFill>
              <a:latin typeface="Franklin Gothic Medium"/>
              <a:cs typeface="Franklin Gothic Medium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Franklin Gothic Medium"/>
                <a:cs typeface="Franklin Gothic Medium"/>
              </a:rPr>
              <a:t>EVERYONE IS WELCOME!</a:t>
            </a:r>
          </a:p>
          <a:p>
            <a:pPr algn="ctr"/>
            <a:endParaRPr lang="en-US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646684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183863-BDF4-45B0-AC11-23EF57BA1224}"/>
              </a:ext>
            </a:extLst>
          </p:cNvPr>
          <p:cNvSpPr/>
          <p:nvPr/>
        </p:nvSpPr>
        <p:spPr>
          <a:xfrm>
            <a:off x="105363" y="1303867"/>
            <a:ext cx="8862236" cy="4987751"/>
          </a:xfrm>
          <a:prstGeom prst="rect">
            <a:avLst/>
          </a:prstGeom>
          <a:solidFill>
            <a:srgbClr val="FF930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E6B69EA-C7FF-434F-99E6-7D594C689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996" y="1411045"/>
            <a:ext cx="8644139" cy="4808190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County co-ops are meant to be limited-time offerings. There are often year gaps between them. Strategizing future co-ops, to keep them special in the eyes of homeowners, I would like to launch co-ops within existing organizations rather than repeat previous co-op groupings. This would simplify locating info session venues and attract new partners. 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Some ideas (just ideas) I have had are:</a:t>
            </a:r>
          </a:p>
          <a:p>
            <a:pPr marL="0" indent="0" algn="ctr">
              <a:buNone/>
            </a:pPr>
            <a:endParaRPr lang="en-US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Miami-Dade Public School Employees </a:t>
            </a:r>
            <a:r>
              <a:rPr lang="mr-IN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–</a:t>
            </a: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info sessions to take place in schools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Miami-Dade County Workers </a:t>
            </a:r>
            <a:r>
              <a:rPr lang="mr-IN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–</a:t>
            </a: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all workers, or firefighters, police, </a:t>
            </a:r>
            <a:r>
              <a:rPr lang="en-US" sz="1600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etc</a:t>
            </a:r>
            <a:endParaRPr lang="en-US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Miami-Dade College Employees </a:t>
            </a:r>
            <a:r>
              <a:rPr lang="mr-IN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–</a:t>
            </a: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info sessions to take place on campus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Boys Scouts of South Florida </a:t>
            </a:r>
            <a:r>
              <a:rPr lang="mr-IN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–</a:t>
            </a: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Troops to promote co-ops and work toward solar Patch Program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1199SEIU </a:t>
            </a:r>
            <a:r>
              <a:rPr lang="mr-IN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–</a:t>
            </a: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Healthcare workers  - information sessions to take place in hospitals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Green Corridor municipal employees </a:t>
            </a:r>
            <a:r>
              <a:rPr lang="mr-IN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–</a:t>
            </a: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well, hello there. Got a city hall? 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County-Wide Co-Op and Level 2 charging</a:t>
            </a:r>
          </a:p>
          <a:p>
            <a:pPr marL="0" indent="0" algn="ctr">
              <a:buNone/>
            </a:pPr>
            <a:endParaRPr lang="en-US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endParaRPr lang="en-US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These would attract all demographics and incomes. If police, firefighters, schools or scouts were to have co-ops, it could also allow for competition </a:t>
            </a:r>
            <a:r>
              <a:rPr lang="en-US" sz="1600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ie</a:t>
            </a: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the school with the most sign ups gets a free solar canopy array which would be donated by the co-op installer.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2F725E8-E8F9-4576-BAEE-92F51389FC19}"/>
              </a:ext>
            </a:extLst>
          </p:cNvPr>
          <p:cNvSpPr txBox="1">
            <a:spLocks/>
          </p:cNvSpPr>
          <p:nvPr/>
        </p:nvSpPr>
        <p:spPr>
          <a:xfrm>
            <a:off x="0" y="117555"/>
            <a:ext cx="9144000" cy="91631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Moving forward: new co-ops</a:t>
            </a:r>
          </a:p>
        </p:txBody>
      </p:sp>
    </p:spTree>
    <p:extLst>
      <p:ext uri="{BB962C8B-B14F-4D97-AF65-F5344CB8AC3E}">
        <p14:creationId xmlns:p14="http://schemas.microsoft.com/office/powerpoint/2010/main" val="3347965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obeStock_65254880.jpeg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08043" y="562447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Jody </a:t>
            </a:r>
            <a:r>
              <a:rPr lang="en-US" b="1" dirty="0" err="1">
                <a:solidFill>
                  <a:schemeClr val="bg1"/>
                </a:solidFill>
                <a:cs typeface="Calibri"/>
              </a:rPr>
              <a:t>Finver</a:t>
            </a:r>
            <a:endParaRPr lang="en-US" b="1" dirty="0">
              <a:solidFill>
                <a:schemeClr val="bg1"/>
              </a:solidFill>
              <a:cs typeface="Calibri"/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Miami-Dade Coordinator </a:t>
            </a:r>
          </a:p>
          <a:p>
            <a:pPr algn="r"/>
            <a:r>
              <a:rPr lang="en-US" b="1" dirty="0" err="1">
                <a:solidFill>
                  <a:schemeClr val="bg1"/>
                </a:solidFill>
                <a:cs typeface="Calibri"/>
              </a:rPr>
              <a:t>jody@solarunitedneighbors.org</a:t>
            </a:r>
            <a:endParaRPr lang="en-US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78499" y="2095500"/>
            <a:ext cx="29972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Calibri"/>
              </a:rPr>
              <a:t>Thanks a million kilowatt hours!</a:t>
            </a:r>
          </a:p>
          <a:p>
            <a:pPr algn="r"/>
            <a:endParaRPr lang="en-US" sz="36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Picture 2" descr="pv4mye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28588"/>
            <a:ext cx="56515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06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4294967295"/>
          </p:nvPr>
        </p:nvSpPr>
        <p:spPr>
          <a:xfrm>
            <a:off x="0" y="313598"/>
            <a:ext cx="9144000" cy="81195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New Partners and Outreach</a:t>
            </a:r>
            <a:endParaRPr lang="en-US" sz="36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t="15638" b="13444"/>
          <a:stretch/>
        </p:blipFill>
        <p:spPr>
          <a:xfrm>
            <a:off x="0" y="1203952"/>
            <a:ext cx="4593557" cy="1998396"/>
          </a:xfrm>
          <a:prstGeom prst="rect">
            <a:avLst/>
          </a:prstGeom>
        </p:spPr>
      </p:pic>
      <p:pic>
        <p:nvPicPr>
          <p:cNvPr id="5" name="Picture 4" descr="Partn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9084"/>
            <a:ext cx="9144000" cy="2894596"/>
          </a:xfrm>
          <a:prstGeom prst="rect">
            <a:avLst/>
          </a:prstGeom>
        </p:spPr>
      </p:pic>
      <p:pic>
        <p:nvPicPr>
          <p:cNvPr id="2" name="Picture 1" descr="Dream in Green Logo 2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23" y="1470510"/>
            <a:ext cx="1301215" cy="536751"/>
          </a:xfrm>
          <a:prstGeom prst="rect">
            <a:avLst/>
          </a:prstGeom>
        </p:spPr>
      </p:pic>
      <p:pic>
        <p:nvPicPr>
          <p:cNvPr id="3" name="Picture 2" descr="The HU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19" y="1203952"/>
            <a:ext cx="1008086" cy="1004725"/>
          </a:xfrm>
          <a:prstGeom prst="rect">
            <a:avLst/>
          </a:prstGeom>
        </p:spPr>
      </p:pic>
      <p:pic>
        <p:nvPicPr>
          <p:cNvPr id="6" name="Picture 5" descr="NM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58" y="2320626"/>
            <a:ext cx="1091943" cy="1072113"/>
          </a:xfrm>
          <a:prstGeom prst="rect">
            <a:avLst/>
          </a:prstGeom>
        </p:spPr>
      </p:pic>
      <p:pic>
        <p:nvPicPr>
          <p:cNvPr id="7" name="Picture 6" descr="Surfsid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65" y="2336305"/>
            <a:ext cx="1052924" cy="1056434"/>
          </a:xfrm>
          <a:prstGeom prst="rect">
            <a:avLst/>
          </a:prstGeom>
        </p:spPr>
      </p:pic>
      <p:pic>
        <p:nvPicPr>
          <p:cNvPr id="8" name="Picture 7" descr="Miami_Springs_Logo_with_tagline_on_Green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956" y="2287077"/>
            <a:ext cx="897547" cy="993671"/>
          </a:xfrm>
          <a:prstGeom prst="rect">
            <a:avLst/>
          </a:prstGeom>
        </p:spPr>
      </p:pic>
      <p:pic>
        <p:nvPicPr>
          <p:cNvPr id="9" name="Picture 8" descr="Logo14-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956" y="1517550"/>
            <a:ext cx="1603044" cy="38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21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183863-BDF4-45B0-AC11-23EF57BA1224}"/>
              </a:ext>
            </a:extLst>
          </p:cNvPr>
          <p:cNvSpPr/>
          <p:nvPr/>
        </p:nvSpPr>
        <p:spPr>
          <a:xfrm>
            <a:off x="272142" y="1303867"/>
            <a:ext cx="7822128" cy="4987751"/>
          </a:xfrm>
          <a:prstGeom prst="rect">
            <a:avLst/>
          </a:prstGeom>
          <a:solidFill>
            <a:srgbClr val="FF930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E6B69EA-C7FF-434F-99E6-7D594C689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42" y="1316760"/>
            <a:ext cx="4365841" cy="5833277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4 information sessions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Palmetto Bay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Cutler Bay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Palmer Trinity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Temple Beth Am </a:t>
            </a:r>
            <a:r>
              <a:rPr lang="mr-IN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–</a:t>
            </a: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private event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Homestead MDC</a:t>
            </a:r>
          </a:p>
          <a:p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412 info session RSVPs</a:t>
            </a:r>
          </a:p>
          <a:p>
            <a:r>
              <a:rPr lang="en-US" sz="2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109 participants</a:t>
            </a:r>
          </a:p>
          <a:p>
            <a:r>
              <a:rPr lang="en-US" sz="2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11 contracts (ongoing)</a:t>
            </a:r>
          </a:p>
          <a:p>
            <a:r>
              <a:rPr lang="en-US" sz="2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1 completed install 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2F725E8-E8F9-4576-BAEE-92F51389FC19}"/>
              </a:ext>
            </a:extLst>
          </p:cNvPr>
          <p:cNvSpPr txBox="1">
            <a:spLocks/>
          </p:cNvSpPr>
          <p:nvPr/>
        </p:nvSpPr>
        <p:spPr>
          <a:xfrm>
            <a:off x="0" y="318995"/>
            <a:ext cx="9144000" cy="91631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Key stats for Southern Miami-Dade</a:t>
            </a:r>
          </a:p>
        </p:txBody>
      </p:sp>
      <p:pic>
        <p:nvPicPr>
          <p:cNvPr id="11" name="Picture 10" descr="IMG_53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58" y="1481860"/>
            <a:ext cx="3838223" cy="2878667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117758" y="4384798"/>
            <a:ext cx="3838223" cy="2457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Southern Miami Dade </a:t>
            </a:r>
          </a:p>
          <a:p>
            <a:r>
              <a:rPr lang="en-US" sz="19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Selection Committee </a:t>
            </a:r>
            <a:endParaRPr lang="en-US" sz="1900" b="1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6276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183863-BDF4-45B0-AC11-23EF57BA1224}"/>
              </a:ext>
            </a:extLst>
          </p:cNvPr>
          <p:cNvSpPr/>
          <p:nvPr/>
        </p:nvSpPr>
        <p:spPr>
          <a:xfrm>
            <a:off x="272142" y="1303867"/>
            <a:ext cx="7822128" cy="4987751"/>
          </a:xfrm>
          <a:prstGeom prst="rect">
            <a:avLst/>
          </a:prstGeom>
          <a:solidFill>
            <a:srgbClr val="FF930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E6B69EA-C7FF-434F-99E6-7D594C689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42" y="1316760"/>
            <a:ext cx="4365841" cy="5833277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4 information sessions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Miami Shores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MDC North Campus</a:t>
            </a:r>
          </a:p>
          <a:p>
            <a:pPr lvl="1"/>
            <a:r>
              <a:rPr lang="en-US" sz="1600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Chabad</a:t>
            </a: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Chayil</a:t>
            </a:r>
            <a:endParaRPr lang="en-US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lvl="1"/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Miami Lakes</a:t>
            </a:r>
          </a:p>
          <a:p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270 info session RSVPs</a:t>
            </a:r>
          </a:p>
          <a:p>
            <a:r>
              <a:rPr lang="en-US" sz="2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63 participants</a:t>
            </a:r>
          </a:p>
          <a:p>
            <a:r>
              <a:rPr lang="en-US" sz="2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3 contracts (ongoing)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2F725E8-E8F9-4576-BAEE-92F51389FC19}"/>
              </a:ext>
            </a:extLst>
          </p:cNvPr>
          <p:cNvSpPr txBox="1">
            <a:spLocks/>
          </p:cNvSpPr>
          <p:nvPr/>
        </p:nvSpPr>
        <p:spPr>
          <a:xfrm>
            <a:off x="0" y="318995"/>
            <a:ext cx="9144000" cy="91631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Key stats for Northern Miami-Dade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117758" y="4384798"/>
            <a:ext cx="3838223" cy="2457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Northern Miami Dade </a:t>
            </a:r>
          </a:p>
          <a:p>
            <a:r>
              <a:rPr lang="en-US" sz="19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Selection Committee </a:t>
            </a:r>
            <a:endParaRPr lang="en-US" sz="1900" b="1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12" name="Picture 11" descr="IMG_5384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81" y="1451519"/>
            <a:ext cx="3898900" cy="292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59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4294967295"/>
          </p:nvPr>
        </p:nvSpPr>
        <p:spPr>
          <a:xfrm>
            <a:off x="0" y="297918"/>
            <a:ext cx="9144000" cy="82763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738 co-op participants to-date</a:t>
            </a:r>
            <a:endParaRPr lang="en-US" sz="36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4" name="Picture 3" descr="Total Lea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7" y="1483127"/>
            <a:ext cx="4212166" cy="3645555"/>
          </a:xfrm>
          <a:prstGeom prst="rect">
            <a:avLst/>
          </a:prstGeom>
        </p:spPr>
      </p:pic>
      <p:pic>
        <p:nvPicPr>
          <p:cNvPr id="6" name="Picture 5" descr="kW instal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91" y="1470427"/>
            <a:ext cx="4281108" cy="36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06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4294967295"/>
          </p:nvPr>
        </p:nvSpPr>
        <p:spPr>
          <a:xfrm>
            <a:off x="0" y="297918"/>
            <a:ext cx="9144000" cy="82763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Dollars spent and saved</a:t>
            </a:r>
            <a:endParaRPr lang="en-US" sz="36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2" name="Picture 1" descr="Dollars Saved from Sol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7" y="1652588"/>
            <a:ext cx="3803628" cy="3535362"/>
          </a:xfrm>
          <a:prstGeom prst="rect">
            <a:avLst/>
          </a:prstGeom>
        </p:spPr>
      </p:pic>
      <p:pic>
        <p:nvPicPr>
          <p:cNvPr id="3" name="Picture 2" descr="$ Spent on Instal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3" y="1618722"/>
            <a:ext cx="4063999" cy="34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98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1347107" y="1014175"/>
            <a:ext cx="6362700" cy="673724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endParaRPr lang="en-US" sz="3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88EF1-32C2-5E4C-A02D-7231CD426294}"/>
              </a:ext>
            </a:extLst>
          </p:cNvPr>
          <p:cNvSpPr txBox="1"/>
          <p:nvPr/>
        </p:nvSpPr>
        <p:spPr>
          <a:xfrm>
            <a:off x="0" y="1587633"/>
            <a:ext cx="9343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Sky is not falling. The sun is still out.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CF5AB-34C7-2841-843D-1EF032C3C5E2}"/>
              </a:ext>
            </a:extLst>
          </p:cNvPr>
          <p:cNvSpPr txBox="1"/>
          <p:nvPr/>
        </p:nvSpPr>
        <p:spPr>
          <a:xfrm>
            <a:off x="4775895" y="2580002"/>
            <a:ext cx="42546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30% tariff on imported solar panels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Only about 10-15 cents/watt (estimated)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Average 7kW system = $1,050 or $735 after tax credit. GO SOLAR!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53C42-DC51-0340-BADE-4153DD2B48D0}"/>
              </a:ext>
            </a:extLst>
          </p:cNvPr>
          <p:cNvSpPr txBox="1"/>
          <p:nvPr/>
        </p:nvSpPr>
        <p:spPr>
          <a:xfrm>
            <a:off x="5043279" y="4231261"/>
            <a:ext cx="38156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Tariff drops down over next four years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2018 – 30%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2019 – 25%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2020 – 20%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2021 – 15%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0B127C30-0C66-9D46-BB79-21FFB1908AA3}"/>
              </a:ext>
            </a:extLst>
          </p:cNvPr>
          <p:cNvGraphicFramePr>
            <a:graphicFrameLocks/>
          </p:cNvGraphicFramePr>
          <p:nvPr/>
        </p:nvGraphicFramePr>
        <p:xfrm>
          <a:off x="-118958" y="2580002"/>
          <a:ext cx="4942749" cy="3414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FFC100E3-EA05-514B-A4A5-F28507CC0586}"/>
              </a:ext>
            </a:extLst>
          </p:cNvPr>
          <p:cNvSpPr txBox="1"/>
          <p:nvPr/>
        </p:nvSpPr>
        <p:spPr>
          <a:xfrm>
            <a:off x="944217" y="5708589"/>
            <a:ext cx="1103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Source: NREL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C875BDF-A32D-0041-8524-4A5B8C38AC1A}"/>
              </a:ext>
            </a:extLst>
          </p:cNvPr>
          <p:cNvSpPr txBox="1">
            <a:spLocks/>
          </p:cNvSpPr>
          <p:nvPr/>
        </p:nvSpPr>
        <p:spPr>
          <a:xfrm>
            <a:off x="0" y="169334"/>
            <a:ext cx="9144000" cy="930900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Explaining the tariff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554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2F725E8-E8F9-4576-BAEE-92F51389FC19}"/>
              </a:ext>
            </a:extLst>
          </p:cNvPr>
          <p:cNvSpPr txBox="1">
            <a:spLocks/>
          </p:cNvSpPr>
          <p:nvPr/>
        </p:nvSpPr>
        <p:spPr>
          <a:xfrm>
            <a:off x="0" y="297048"/>
            <a:ext cx="9144000" cy="916319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Solar Education and Outreach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183863-BDF4-45B0-AC11-23EF57BA1224}"/>
              </a:ext>
            </a:extLst>
          </p:cNvPr>
          <p:cNvSpPr/>
          <p:nvPr/>
        </p:nvSpPr>
        <p:spPr>
          <a:xfrm>
            <a:off x="190028" y="1261534"/>
            <a:ext cx="8746773" cy="4952999"/>
          </a:xfrm>
          <a:prstGeom prst="rect">
            <a:avLst/>
          </a:prstGeom>
          <a:solidFill>
            <a:srgbClr val="FF930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IMG_00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8" y="1729243"/>
            <a:ext cx="2571138" cy="1928354"/>
          </a:xfrm>
          <a:prstGeom prst="rect">
            <a:avLst/>
          </a:prstGeom>
        </p:spPr>
      </p:pic>
      <p:pic>
        <p:nvPicPr>
          <p:cNvPr id="10" name="Picture 9" descr="IMG_589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131" y="1729243"/>
            <a:ext cx="2571138" cy="1928354"/>
          </a:xfrm>
          <a:prstGeom prst="rect">
            <a:avLst/>
          </a:prstGeom>
        </p:spPr>
      </p:pic>
      <p:pic>
        <p:nvPicPr>
          <p:cNvPr id="11" name="Picture 10" descr="IMG_586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460" y="1737782"/>
            <a:ext cx="2571139" cy="1928354"/>
          </a:xfrm>
          <a:prstGeom prst="rect">
            <a:avLst/>
          </a:prstGeom>
        </p:spPr>
      </p:pic>
      <p:pic>
        <p:nvPicPr>
          <p:cNvPr id="12" name="Picture 11" descr="20180117_19103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8" y="3657597"/>
            <a:ext cx="2739715" cy="1541089"/>
          </a:xfrm>
          <a:prstGeom prst="rect">
            <a:avLst/>
          </a:prstGeom>
        </p:spPr>
      </p:pic>
      <p:pic>
        <p:nvPicPr>
          <p:cNvPr id="14" name="Picture 13" descr="20180117_19095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843" y="3657597"/>
            <a:ext cx="2739714" cy="1541089"/>
          </a:xfrm>
          <a:prstGeom prst="rect">
            <a:avLst/>
          </a:prstGeom>
        </p:spPr>
      </p:pic>
      <p:pic>
        <p:nvPicPr>
          <p:cNvPr id="15" name="Picture 14" descr="IMG_553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461" y="3657597"/>
            <a:ext cx="2571138" cy="1541089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651463" y="5236784"/>
            <a:ext cx="7967602" cy="846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Climate Solutions MDC Honors College Forum, partner tabling, current </a:t>
            </a:r>
          </a:p>
          <a:p>
            <a:r>
              <a:rPr lang="en-US" sz="19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co-op information sessions and special request presentations</a:t>
            </a:r>
            <a:endParaRPr lang="en-US" sz="1900" b="1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2273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4294967295"/>
          </p:nvPr>
        </p:nvSpPr>
        <p:spPr>
          <a:xfrm>
            <a:off x="0" y="329278"/>
            <a:ext cx="9144000" cy="79627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Promoting Current Info Sessions</a:t>
            </a:r>
            <a:endParaRPr lang="en-US" sz="36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2" name="Picture 1" descr="Screen Shot 2018-01-26 at 1.06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24" y="1222425"/>
            <a:ext cx="2289717" cy="2553709"/>
          </a:xfrm>
          <a:prstGeom prst="rect">
            <a:avLst/>
          </a:prstGeom>
        </p:spPr>
      </p:pic>
      <p:pic>
        <p:nvPicPr>
          <p:cNvPr id="4" name="Picture 3" descr="Screen Shot 2018-01-26 at 1.06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226" y="3813724"/>
            <a:ext cx="2551774" cy="2992656"/>
          </a:xfrm>
          <a:prstGeom prst="rect">
            <a:avLst/>
          </a:prstGeom>
        </p:spPr>
      </p:pic>
      <p:pic>
        <p:nvPicPr>
          <p:cNvPr id="9" name="Picture 8" descr="Screen Shot 2018-01-26 at 1.16.0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058" y="1150586"/>
            <a:ext cx="3065960" cy="3060475"/>
          </a:xfrm>
          <a:prstGeom prst="rect">
            <a:avLst/>
          </a:prstGeom>
        </p:spPr>
      </p:pic>
      <p:pic>
        <p:nvPicPr>
          <p:cNvPr id="12" name="Picture 11" descr="Miami Springs Flie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652"/>
            <a:ext cx="3074231" cy="39784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7000" y="5245100"/>
            <a:ext cx="6159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Events actively promoted via Facebook, partner newsletters, commissioner e-blasts, newspaper placement through municipalities, </a:t>
            </a:r>
            <a:r>
              <a:rPr lang="en-US" dirty="0" err="1"/>
              <a:t>NextDoor</a:t>
            </a:r>
            <a:r>
              <a:rPr lang="en-US" dirty="0"/>
              <a:t> and tabling events.</a:t>
            </a:r>
          </a:p>
          <a:p>
            <a:pPr algn="ctr"/>
            <a:r>
              <a:rPr lang="en-US" dirty="0"/>
              <a:t> 378 VOLUNTEERS RECRUITED TO SPREAD THE SUNSHINE!</a:t>
            </a:r>
          </a:p>
        </p:txBody>
      </p:sp>
    </p:spTree>
    <p:extLst>
      <p:ext uri="{BB962C8B-B14F-4D97-AF65-F5344CB8AC3E}">
        <p14:creationId xmlns:p14="http://schemas.microsoft.com/office/powerpoint/2010/main" val="20057960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Summer.thmx</Template>
  <TotalTime>25503</TotalTime>
  <Words>750</Words>
  <Application>Microsoft Office PowerPoint</Application>
  <PresentationFormat>On-screen Show (4:3)</PresentationFormat>
  <Paragraphs>100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Courier New</vt:lpstr>
      <vt:lpstr>Franklin Gothic Book</vt:lpstr>
      <vt:lpstr>Franklin Gothic Medium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TGG Brand Marketing +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Munchmeyer</dc:creator>
  <cp:lastModifiedBy>Ashley Sargent</cp:lastModifiedBy>
  <cp:revision>249</cp:revision>
  <cp:lastPrinted>2017-08-13T16:50:31Z</cp:lastPrinted>
  <dcterms:created xsi:type="dcterms:W3CDTF">2016-10-14T17:05:10Z</dcterms:created>
  <dcterms:modified xsi:type="dcterms:W3CDTF">2019-01-31T21:58:34Z</dcterms:modified>
</cp:coreProperties>
</file>